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1518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00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217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319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36617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294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066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7785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5346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28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221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FAE40-4F56-4E3D-BD2A-B29507D20F84}" type="datetimeFigureOut">
              <a:rPr lang="en-MY" smtClean="0"/>
              <a:t>3/2/2025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7AD79-5E30-438E-9A4D-72047FE81E4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922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 rot="5400000">
            <a:off x="3267316" y="-1814384"/>
            <a:ext cx="5731510" cy="10074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94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323759"/>
              </p:ext>
            </p:extLst>
          </p:nvPr>
        </p:nvGraphicFramePr>
        <p:xfrm>
          <a:off x="1103871" y="551936"/>
          <a:ext cx="10214918" cy="588706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382559"/>
                <a:gridCol w="1839999"/>
                <a:gridCol w="1820727"/>
                <a:gridCol w="2124778"/>
                <a:gridCol w="4046855"/>
              </a:tblGrid>
              <a:tr h="10276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smtClean="0">
                          <a:effectLst/>
                        </a:rPr>
                        <a:t>BIL</a:t>
                      </a:r>
                      <a:r>
                        <a:rPr lang="en-MY" sz="1100" dirty="0">
                          <a:effectLst/>
                        </a:rPr>
                        <a:t>.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smtClean="0">
                          <a:effectLst/>
                        </a:rPr>
                        <a:t>TINDAKAN </a:t>
                      </a:r>
                      <a:r>
                        <a:rPr lang="en-MY" sz="1100" dirty="0">
                          <a:effectLst/>
                        </a:rPr>
                        <a:t>PTJ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smtClean="0">
                          <a:effectLst/>
                        </a:rPr>
                        <a:t>SENARIO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smtClean="0">
                          <a:effectLst/>
                        </a:rPr>
                        <a:t>TARIKH </a:t>
                      </a:r>
                      <a:r>
                        <a:rPr lang="en-MY" sz="1100" dirty="0">
                          <a:effectLst/>
                        </a:rPr>
                        <a:t>AKHIR PENGELUARAN PESANAN KERAJAAN/TANGGUNGAN KONTRAK/INDEN KERAJAAN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smtClean="0">
                          <a:effectLst/>
                        </a:rPr>
                        <a:t>IMPLIKASI </a:t>
                      </a:r>
                      <a:r>
                        <a:rPr lang="en-MY" sz="1100" dirty="0">
                          <a:effectLst/>
                        </a:rPr>
                        <a:t>KETIDAKPATUHAN</a:t>
                      </a:r>
                      <a:r>
                        <a:rPr lang="en-MY" sz="1100" dirty="0" smtClean="0">
                          <a:effectLst/>
                        </a:rPr>
                        <a:t>/ KELEWATAN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</a:tr>
              <a:tr h="11118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smtClean="0">
                          <a:effectLst/>
                        </a:rPr>
                        <a:t>3</a:t>
                      </a:r>
                      <a:r>
                        <a:rPr lang="en-MY" sz="1100" dirty="0">
                          <a:effectLst/>
                        </a:rPr>
                        <a:t>.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Pesanan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Kerajaan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iGFMAS</a:t>
                      </a:r>
                      <a:r>
                        <a:rPr lang="en-MY" sz="1100" dirty="0">
                          <a:effectLst/>
                        </a:rPr>
                        <a:t> (P3) </a:t>
                      </a:r>
                      <a:r>
                        <a:rPr lang="en-MY" sz="1100" dirty="0" err="1">
                          <a:effectLst/>
                        </a:rPr>
                        <a:t>hendaklah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dikeluarkan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sebelum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atau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pada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masa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bekalan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diperolehi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atau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diterima</a:t>
                      </a:r>
                      <a:r>
                        <a:rPr lang="en-MY" sz="1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Tarikh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bekalan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atau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perkhidmatan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diterima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20 </a:t>
                      </a:r>
                      <a:r>
                        <a:rPr lang="en-MY" sz="1100" dirty="0" err="1">
                          <a:effectLst/>
                        </a:rPr>
                        <a:t>Februari</a:t>
                      </a:r>
                      <a:r>
                        <a:rPr lang="en-MY" sz="1100" dirty="0">
                          <a:effectLst/>
                        </a:rPr>
                        <a:t> 2024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Selewat-lewatnya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pada</a:t>
                      </a:r>
                      <a:r>
                        <a:rPr lang="en-MY" sz="1100" dirty="0">
                          <a:effectLst/>
                        </a:rPr>
                        <a:t> 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20 </a:t>
                      </a:r>
                      <a:r>
                        <a:rPr lang="en-MY" sz="1100" dirty="0" err="1">
                          <a:effectLst/>
                        </a:rPr>
                        <a:t>Februari</a:t>
                      </a:r>
                      <a:r>
                        <a:rPr lang="en-MY" sz="1100" dirty="0">
                          <a:effectLst/>
                        </a:rPr>
                        <a:t> 2024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>
                          <a:effectLst/>
                        </a:rPr>
                        <a:t>Surat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justifikasi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kelewatan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dikemukan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ke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Pejabat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Perakaunan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melalui</a:t>
                      </a:r>
                      <a:r>
                        <a:rPr lang="en-MY" sz="1100" dirty="0">
                          <a:effectLst/>
                        </a:rPr>
                        <a:t> email </a:t>
                      </a:r>
                      <a:r>
                        <a:rPr lang="en-MY" sz="1100" dirty="0" err="1">
                          <a:effectLst/>
                        </a:rPr>
                        <a:t>ke</a:t>
                      </a:r>
                      <a:r>
                        <a:rPr lang="en-MY" sz="1100" dirty="0">
                          <a:effectLst/>
                        </a:rPr>
                        <a:t> bayaran_per@anm.gov.my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</a:tr>
              <a:tr h="1271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smtClean="0">
                          <a:effectLst/>
                        </a:rPr>
                        <a:t>4</a:t>
                      </a:r>
                      <a:r>
                        <a:rPr lang="en-MY" sz="1100" dirty="0">
                          <a:effectLst/>
                        </a:rPr>
                        <a:t>.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Tanggungan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Kontrak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Kerajaan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iGFMAS</a:t>
                      </a:r>
                      <a:r>
                        <a:rPr lang="en-MY" sz="1100" dirty="0">
                          <a:effectLst/>
                        </a:rPr>
                        <a:t> (P4) </a:t>
                      </a:r>
                      <a:r>
                        <a:rPr lang="en-MY" sz="1100" dirty="0" err="1">
                          <a:effectLst/>
                        </a:rPr>
                        <a:t>hendaklah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dipertanggung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sebelum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bekalan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atau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perkhidmatan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diperolehi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atau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diterima</a:t>
                      </a:r>
                      <a:r>
                        <a:rPr lang="en-MY" sz="1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Tempoh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pertanggungan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1 Mac 2024-31 Mac 2024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>
                          <a:effectLst/>
                        </a:rPr>
                        <a:t>Tempoh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pertanggungan</a:t>
                      </a:r>
                      <a:r>
                        <a:rPr lang="en-MY" sz="1100" dirty="0">
                          <a:effectLst/>
                        </a:rPr>
                        <a:t>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Mac 2024 - </a:t>
                      </a:r>
                      <a:r>
                        <a:rPr lang="en-MY" sz="1100" dirty="0" err="1">
                          <a:effectLst/>
                        </a:rPr>
                        <a:t>Ogos</a:t>
                      </a:r>
                      <a:r>
                        <a:rPr lang="en-MY" sz="1100" dirty="0">
                          <a:effectLst/>
                        </a:rPr>
                        <a:t> 2024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Hari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pertama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bulan</a:t>
                      </a:r>
                      <a:r>
                        <a:rPr lang="en-MY" sz="1100" dirty="0">
                          <a:effectLst/>
                        </a:rPr>
                        <a:t> Mac 2024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(1 Mac 2024)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>
                          <a:effectLst/>
                        </a:rPr>
                        <a:t>Hari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pertama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bulan</a:t>
                      </a:r>
                      <a:r>
                        <a:rPr lang="en-MY" sz="1100" dirty="0">
                          <a:effectLst/>
                        </a:rPr>
                        <a:t> Mac 2024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(1 Mac 2024)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9519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smtClean="0">
                          <a:effectLst/>
                        </a:rPr>
                        <a:t>5</a:t>
                      </a:r>
                      <a:r>
                        <a:rPr lang="en-MY" sz="1100" dirty="0">
                          <a:effectLst/>
                        </a:rPr>
                        <a:t>.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Inden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Kerajaan</a:t>
                      </a:r>
                      <a:r>
                        <a:rPr lang="en-MY" sz="1100" dirty="0">
                          <a:effectLst/>
                        </a:rPr>
                        <a:t> (P6) </a:t>
                      </a:r>
                      <a:r>
                        <a:rPr lang="en-MY" sz="1100" dirty="0" err="1">
                          <a:effectLst/>
                        </a:rPr>
                        <a:t>melalui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Sistem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iGFMAS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hendaklah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dikeluarkan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sebelum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kerja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dimulakan</a:t>
                      </a:r>
                      <a:r>
                        <a:rPr lang="en-MY" sz="1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Tarikh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mula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kerja</a:t>
                      </a:r>
                      <a:r>
                        <a:rPr lang="en-MY" sz="1100" dirty="0">
                          <a:effectLst/>
                        </a:rPr>
                        <a:t>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1 Mac 2024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Selewat-lewatnya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pada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29 </a:t>
                      </a:r>
                      <a:r>
                        <a:rPr lang="en-MY" sz="1100" dirty="0" err="1">
                          <a:effectLst/>
                        </a:rPr>
                        <a:t>Februari</a:t>
                      </a:r>
                      <a:r>
                        <a:rPr lang="en-MY" sz="1100" dirty="0">
                          <a:effectLst/>
                        </a:rPr>
                        <a:t> 2024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12716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smtClean="0">
                          <a:effectLst/>
                        </a:rPr>
                        <a:t>6</a:t>
                      </a:r>
                      <a:r>
                        <a:rPr lang="en-MY" sz="1100" dirty="0">
                          <a:effectLst/>
                        </a:rPr>
                        <a:t>.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Tanggungan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Kontrak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Kerajaan</a:t>
                      </a:r>
                      <a:r>
                        <a:rPr lang="en-MY" sz="1100" dirty="0">
                          <a:effectLst/>
                        </a:rPr>
                        <a:t> (P7) </a:t>
                      </a:r>
                      <a:r>
                        <a:rPr lang="en-MY" sz="1100" dirty="0" err="1">
                          <a:effectLst/>
                        </a:rPr>
                        <a:t>melalui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iGFMAS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hendaklah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dipertanggung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sebelum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kontrak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tamat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atau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kerja</a:t>
                      </a:r>
                      <a:r>
                        <a:rPr lang="en-MY" sz="1100" dirty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selesai</a:t>
                      </a:r>
                      <a:r>
                        <a:rPr lang="en-MY" sz="1100" dirty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 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Tempoh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pertanggungan</a:t>
                      </a:r>
                      <a:r>
                        <a:rPr lang="en-MY" sz="1100" dirty="0">
                          <a:effectLst/>
                        </a:rPr>
                        <a:t>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1 Mac 2024-31 </a:t>
                      </a:r>
                      <a:r>
                        <a:rPr lang="en-MY" sz="1100" dirty="0" err="1">
                          <a:effectLst/>
                        </a:rPr>
                        <a:t>Julai</a:t>
                      </a:r>
                      <a:r>
                        <a:rPr lang="en-MY" sz="1100" dirty="0">
                          <a:effectLst/>
                        </a:rPr>
                        <a:t> 2024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MY" sz="1100" dirty="0" smtClean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 err="1" smtClean="0">
                          <a:effectLst/>
                        </a:rPr>
                        <a:t>Selewat-lewatnya</a:t>
                      </a:r>
                      <a:r>
                        <a:rPr lang="en-MY" sz="1100" dirty="0" smtClean="0">
                          <a:effectLst/>
                        </a:rPr>
                        <a:t> </a:t>
                      </a:r>
                      <a:r>
                        <a:rPr lang="en-MY" sz="1100" dirty="0" err="1">
                          <a:effectLst/>
                        </a:rPr>
                        <a:t>pada</a:t>
                      </a:r>
                      <a:endParaRPr lang="en-MY" sz="11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MY" sz="1100" dirty="0">
                          <a:effectLst/>
                        </a:rPr>
                        <a:t> 31 </a:t>
                      </a:r>
                      <a:r>
                        <a:rPr lang="en-MY" sz="1100" dirty="0" err="1">
                          <a:effectLst/>
                        </a:rPr>
                        <a:t>Julai</a:t>
                      </a:r>
                      <a:r>
                        <a:rPr lang="en-MY" sz="1100" dirty="0">
                          <a:effectLst/>
                        </a:rPr>
                        <a:t> 2024</a:t>
                      </a:r>
                      <a:endParaRPr lang="en-MY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363" marR="57363" marT="0" marB="0"/>
                </a:tc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825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146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>Jabatan Akauntan Negara Malaysia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Siti Fariha binti Ahmad</dc:creator>
  <cp:lastModifiedBy>Siti Fariha binti Ahmad</cp:lastModifiedBy>
  <cp:revision>3</cp:revision>
  <dcterms:created xsi:type="dcterms:W3CDTF">2025-02-03T00:56:56Z</dcterms:created>
  <dcterms:modified xsi:type="dcterms:W3CDTF">2025-02-03T03:36:24Z</dcterms:modified>
</cp:coreProperties>
</file>